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47" autoAdjust="0"/>
  </p:normalViewPr>
  <p:slideViewPr>
    <p:cSldViewPr snapToGrid="0" snapToObjects="1">
      <p:cViewPr varScale="1">
        <p:scale>
          <a:sx n="52" d="100"/>
          <a:sy n="52" d="100"/>
        </p:scale>
        <p:origin x="27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2982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1175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599" y="1524953"/>
            <a:ext cx="7477601" cy="2874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Plano de Atendimento a Emergências (PAE)</a:t>
            </a:r>
            <a:endParaRPr lang="en-US" sz="6036" dirty="0"/>
          </a:p>
        </p:txBody>
      </p:sp>
      <p:sp>
        <p:nvSpPr>
          <p:cNvPr id="6" name="Text 2"/>
          <p:cNvSpPr/>
          <p:nvPr/>
        </p:nvSpPr>
        <p:spPr>
          <a:xfrm>
            <a:off x="6319599" y="4732853"/>
            <a:ext cx="7477601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O objetivo do Plano de Atendimento a Emergências (PAE) é assegurar que a empresa esteja preparada para lidar eficazmente com situações de emergência, minimizando danos a pessoas, propriedades e meio ambiente.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6319599" y="6332458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219" y="6340078"/>
            <a:ext cx="340162" cy="34016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786086" y="6315789"/>
            <a:ext cx="2575560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by José Luiz Aquino</a:t>
            </a:r>
            <a:endParaRPr lang="en-US" sz="2187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 rotWithShape="1">
          <a:blip r:embed="rId4"/>
          <a:srcRect t="15517" b="7471"/>
          <a:stretch/>
        </p:blipFill>
        <p:spPr>
          <a:xfrm>
            <a:off x="10980420" y="1277006"/>
            <a:ext cx="3657600" cy="633773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1072396"/>
            <a:ext cx="93064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Identificação de Riscos e Vulnerabilidades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833199" y="304430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15484" y="3085981"/>
            <a:ext cx="13537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4"/>
          <p:cNvSpPr/>
          <p:nvPr/>
        </p:nvSpPr>
        <p:spPr>
          <a:xfrm>
            <a:off x="1555313" y="3044309"/>
            <a:ext cx="38200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Avaliação Detalhada dos Riscos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1555313" y="3871913"/>
            <a:ext cx="3820001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Identificação de ameaças naturais (incêndios, terremotos, inundações) e aquelas relacionadas às atividades da empresa. Análise de possíveis cenários de emergência.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5597485" y="304430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750362" y="3085981"/>
            <a:ext cx="19407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8"/>
          <p:cNvSpPr/>
          <p:nvPr/>
        </p:nvSpPr>
        <p:spPr>
          <a:xfrm>
            <a:off x="6319599" y="3044309"/>
            <a:ext cx="382000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Identificação de Áreas Vulneráveis</a:t>
            </a:r>
            <a:endParaRPr lang="en-US" sz="2187" dirty="0"/>
          </a:p>
        </p:txBody>
      </p:sp>
      <p:sp>
        <p:nvSpPr>
          <p:cNvPr id="13" name="Text 9"/>
          <p:cNvSpPr/>
          <p:nvPr/>
        </p:nvSpPr>
        <p:spPr>
          <a:xfrm>
            <a:off x="6319599" y="3871913"/>
            <a:ext cx="3820001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Mapeamento de áreas mais propensas a riscos. Identificação de ativos críticos que necessitam de proteção prioritária.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833199" y="601027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83337" y="6051947"/>
            <a:ext cx="19966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2"/>
          <p:cNvSpPr/>
          <p:nvPr/>
        </p:nvSpPr>
        <p:spPr>
          <a:xfrm>
            <a:off x="1555313" y="601027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Embasamento Legal</a:t>
            </a:r>
            <a:endParaRPr lang="en-US" sz="2187" dirty="0"/>
          </a:p>
        </p:txBody>
      </p:sp>
      <p:sp>
        <p:nvSpPr>
          <p:cNvPr id="17" name="Text 13"/>
          <p:cNvSpPr/>
          <p:nvPr/>
        </p:nvSpPr>
        <p:spPr>
          <a:xfrm>
            <a:off x="1555313" y="6490692"/>
            <a:ext cx="8584287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Norma Regulamentadora NR-4 (PPRA) e Diretrizes da NR-9 (Avaliação e Controle de Riscos Ambientais).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1765221"/>
            <a:ext cx="780430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Comunicação de Emergência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037993" y="3015020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Sistema de Comunicação Eficiente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037993" y="3931563"/>
            <a:ext cx="3156347" cy="233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Utilização de múltiplos canais de comunicação (móveis, rádio, sistemas de intercomunicação). Designação de responsáveis pela comunicação em situações de emergência.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743932" y="3015020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Protocolos de Comunicação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5743932" y="3931563"/>
            <a:ext cx="3156347" cy="233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Desenvolvimento de protocolos claros para notificar funcionários, autoridades locais e outros stakeholders. Inclusão de informações essenciais em mensagens de emergência.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449872" y="301502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Embasamento Legal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9449872" y="3584377"/>
            <a:ext cx="3156347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Norma Brasileira ABNT NBR 16042 e considerações da NR-1 sobre a estrutura das Normas Regulamentadoras.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991910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Evacuação e Abrigo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1144310" y="2019538"/>
            <a:ext cx="44410" cy="5218152"/>
          </a:xfrm>
          <a:prstGeom prst="roundRect">
            <a:avLst>
              <a:gd name="adj" fmla="val 225151"/>
            </a:avLst>
          </a:prstGeom>
          <a:solidFill>
            <a:srgbClr val="B2D4E5"/>
          </a:solidFill>
          <a:ln/>
        </p:spPr>
      </p:sp>
      <p:sp>
        <p:nvSpPr>
          <p:cNvPr id="7" name="Shape 3"/>
          <p:cNvSpPr/>
          <p:nvPr/>
        </p:nvSpPr>
        <p:spPr>
          <a:xfrm>
            <a:off x="1416427" y="2497157"/>
            <a:ext cx="777597" cy="44410"/>
          </a:xfrm>
          <a:prstGeom prst="roundRect">
            <a:avLst>
              <a:gd name="adj" fmla="val 225151"/>
            </a:avLst>
          </a:prstGeom>
          <a:solidFill>
            <a:srgbClr val="B2D4E5"/>
          </a:solidFill>
          <a:ln/>
        </p:spPr>
      </p:sp>
      <p:sp>
        <p:nvSpPr>
          <p:cNvPr id="8" name="Shape 4"/>
          <p:cNvSpPr/>
          <p:nvPr/>
        </p:nvSpPr>
        <p:spPr>
          <a:xfrm>
            <a:off x="916484" y="226945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98768" y="2311122"/>
            <a:ext cx="13537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6"/>
          <p:cNvSpPr/>
          <p:nvPr/>
        </p:nvSpPr>
        <p:spPr>
          <a:xfrm>
            <a:off x="2388513" y="224170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Rotas de Evacuação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2388513" y="2722126"/>
            <a:ext cx="7751088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Criação de mapas de evacuação visíveis em toda a empresa. Sinalização luminosa e sonora para guiar a evacuação.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1416427" y="4310598"/>
            <a:ext cx="777597" cy="44410"/>
          </a:xfrm>
          <a:prstGeom prst="roundRect">
            <a:avLst>
              <a:gd name="adj" fmla="val 225151"/>
            </a:avLst>
          </a:prstGeom>
          <a:solidFill>
            <a:srgbClr val="B2D4E5"/>
          </a:solidFill>
          <a:ln/>
        </p:spPr>
      </p:sp>
      <p:sp>
        <p:nvSpPr>
          <p:cNvPr id="13" name="Shape 9"/>
          <p:cNvSpPr/>
          <p:nvPr/>
        </p:nvSpPr>
        <p:spPr>
          <a:xfrm>
            <a:off x="916484" y="408289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69360" y="4124563"/>
            <a:ext cx="19407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1"/>
          <p:cNvSpPr/>
          <p:nvPr/>
        </p:nvSpPr>
        <p:spPr>
          <a:xfrm>
            <a:off x="2388513" y="4055150"/>
            <a:ext cx="312812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Áreas de Abrigo Seguro</a:t>
            </a:r>
            <a:endParaRPr lang="en-US" sz="2187" dirty="0"/>
          </a:p>
        </p:txBody>
      </p:sp>
      <p:sp>
        <p:nvSpPr>
          <p:cNvPr id="16" name="Text 12"/>
          <p:cNvSpPr/>
          <p:nvPr/>
        </p:nvSpPr>
        <p:spPr>
          <a:xfrm>
            <a:off x="2388513" y="4535567"/>
            <a:ext cx="7751088" cy="999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Identificação de locais seguros para situações específicas (abrigo contra tempestades, etc.). Treinamento da equipe sobre a localização dessas áreas.</a:t>
            </a: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1416427" y="6457295"/>
            <a:ext cx="777597" cy="44410"/>
          </a:xfrm>
          <a:prstGeom prst="roundRect">
            <a:avLst>
              <a:gd name="adj" fmla="val 225151"/>
            </a:avLst>
          </a:prstGeom>
          <a:solidFill>
            <a:srgbClr val="B2D4E5"/>
          </a:solidFill>
          <a:ln/>
        </p:spPr>
      </p:sp>
      <p:sp>
        <p:nvSpPr>
          <p:cNvPr id="18" name="Shape 14"/>
          <p:cNvSpPr/>
          <p:nvPr/>
        </p:nvSpPr>
        <p:spPr>
          <a:xfrm>
            <a:off x="916484" y="622958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66621" y="6271260"/>
            <a:ext cx="19966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6"/>
          <p:cNvSpPr/>
          <p:nvPr/>
        </p:nvSpPr>
        <p:spPr>
          <a:xfrm>
            <a:off x="2388513" y="620184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Embasamento Legal</a:t>
            </a:r>
            <a:endParaRPr lang="en-US" sz="2187" dirty="0"/>
          </a:p>
        </p:txBody>
      </p:sp>
      <p:sp>
        <p:nvSpPr>
          <p:cNvPr id="21" name="Text 17"/>
          <p:cNvSpPr/>
          <p:nvPr/>
        </p:nvSpPr>
        <p:spPr>
          <a:xfrm>
            <a:off x="2388513" y="6682264"/>
            <a:ext cx="7751088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ABNT NBR 13434-1 e diretrizes da NR-23 sobre proteção contra incêndios.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1050250"/>
            <a:ext cx="713839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Treinamento e Simulações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833199" y="2077879"/>
            <a:ext cx="4542115" cy="3272790"/>
          </a:xfrm>
          <a:prstGeom prst="roundRect">
            <a:avLst>
              <a:gd name="adj" fmla="val 305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62990" y="2307669"/>
            <a:ext cx="326409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Treinamentos Regulares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1062990" y="2788087"/>
            <a:ext cx="4082534" cy="233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Treinamentos abrangentes sobre procedimentos de evacuação, primeiros socorros e uso de equipamentos de emergência. Treinamento específico para equipes designadas com funções específicas durante emergências.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5597485" y="2077879"/>
            <a:ext cx="4542115" cy="3272790"/>
          </a:xfrm>
          <a:prstGeom prst="roundRect">
            <a:avLst>
              <a:gd name="adj" fmla="val 305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827276" y="230766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Simulações Práticas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5827276" y="2788087"/>
            <a:ext cx="4082534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Programação regular de simulações de emergência realistas. Avaliação pós-simulação para identificar áreas de melhoria.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833199" y="5572839"/>
            <a:ext cx="9306401" cy="1606510"/>
          </a:xfrm>
          <a:prstGeom prst="roundRect">
            <a:avLst>
              <a:gd name="adj" fmla="val 622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62990" y="580263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Embasamento Legal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1062990" y="6283047"/>
            <a:ext cx="8846820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NR-5 sobre a Comissão Interna de Prevenção de Acidentes (CIPA) e normas ABNT NBR 15495-1 e NBR 15495-2 sobre simulações de emergência.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1576388"/>
            <a:ext cx="806934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Equipamentos de Emergência</a:t>
            </a:r>
            <a:endParaRPr lang="en-US" sz="437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2715101"/>
            <a:ext cx="555427" cy="55542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37993" y="3492698"/>
            <a:ext cx="329588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Manutenção e Disponibilidade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037993" y="4320302"/>
            <a:ext cx="3295888" cy="233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Programação regular de inspeções e manutenções de equipamentos. Sistema de controle para garantir a prontidão de extintores, kits de primeiros socorros, entre outros.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137" y="2715101"/>
            <a:ext cx="555427" cy="55542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667137" y="349269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Instruções Claras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5667137" y="3973116"/>
            <a:ext cx="3296007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Treinamento contínuo sobre o uso correto de cada tipo de equipamento. Inclusão de instruções visuais nos locais de armazenamento.</a:t>
            </a:r>
            <a:endParaRPr lang="en-US" sz="17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2715101"/>
            <a:ext cx="555427" cy="55542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96400" y="3492698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Embasamento Legal</a:t>
            </a:r>
            <a:endParaRPr lang="en-US" sz="2187" dirty="0"/>
          </a:p>
        </p:txBody>
      </p:sp>
      <p:sp>
        <p:nvSpPr>
          <p:cNvPr id="13" name="Text 7"/>
          <p:cNvSpPr/>
          <p:nvPr/>
        </p:nvSpPr>
        <p:spPr>
          <a:xfrm>
            <a:off x="9296400" y="3973116"/>
            <a:ext cx="3296007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NR-23 sobre as condições de proteção contra incêndios e instruções conforme normas específicas para cada tipo de equipamento.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037993" y="1631990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Primeiros Socorros</a:t>
            </a:r>
            <a:endParaRPr lang="en-US" sz="4374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7993" y="2659618"/>
            <a:ext cx="3518059" cy="8886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0163" y="3881557"/>
            <a:ext cx="307371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Equipe de Primeiros Socorros</a:t>
            </a:r>
            <a:endParaRPr lang="en-US" sz="2187" dirty="0"/>
          </a:p>
        </p:txBody>
      </p:sp>
      <p:sp>
        <p:nvSpPr>
          <p:cNvPr id="9" name="Text 4"/>
          <p:cNvSpPr/>
          <p:nvPr/>
        </p:nvSpPr>
        <p:spPr>
          <a:xfrm>
            <a:off x="2260163" y="4709160"/>
            <a:ext cx="3073718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Capacitação de uma equipe de primeiros socorros. Atualização constante sobre práticas de primeiros socorros.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6052" y="2659618"/>
            <a:ext cx="3518178" cy="8886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78222" y="3881557"/>
            <a:ext cx="307383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Kits de Primeiros Socorros</a:t>
            </a:r>
            <a:endParaRPr lang="en-US" sz="2187" dirty="0"/>
          </a:p>
        </p:txBody>
      </p:sp>
      <p:sp>
        <p:nvSpPr>
          <p:cNvPr id="12" name="Text 6"/>
          <p:cNvSpPr/>
          <p:nvPr/>
        </p:nvSpPr>
        <p:spPr>
          <a:xfrm>
            <a:off x="5778222" y="4709160"/>
            <a:ext cx="3073837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Distribuição estratégica de kits de primeiros socorros em áreas críticas. Reposição regular e verificação da integridade dos kits.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4229" y="2659618"/>
            <a:ext cx="3518178" cy="8886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296400" y="388155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Embasamento Legal</a:t>
            </a:r>
            <a:endParaRPr lang="en-US" sz="2187" dirty="0"/>
          </a:p>
        </p:txBody>
      </p:sp>
      <p:sp>
        <p:nvSpPr>
          <p:cNvPr id="15" name="Text 8"/>
          <p:cNvSpPr/>
          <p:nvPr/>
        </p:nvSpPr>
        <p:spPr>
          <a:xfrm>
            <a:off x="9296400" y="4361974"/>
            <a:ext cx="3073837" cy="19995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NR-7 sobre o Programa de Controle Médico de Saúde Ocupacional (PCMSO) e recomendações da NR-26 sobre sinalização de segurança.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037993" y="2098477"/>
            <a:ext cx="1014376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Coordenação com Autoridades Locais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037993" y="3348276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Parcerias com Autoridades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037993" y="4264819"/>
            <a:ext cx="3156347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Identificação de pontos de contato e protocolos de comunicação. Colaboração em simulações conjuntas e revisões do plano.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743932" y="3348276"/>
            <a:ext cx="306705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Atualização Constante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5743932" y="3917633"/>
            <a:ext cx="3156347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Monitoramento contínuo de alterações nas diretrizes das autoridades locais. Atualização imediata do PAE para garantir conformidade.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449872" y="334827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Embasamento Legal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9449872" y="3917633"/>
            <a:ext cx="3156347" cy="166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Orientações gerais da Defesa Civil e Corpo de Bombeiros. Adaptação constante do PAE conforme normas locais e federais.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260615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63510" y="3179564"/>
            <a:ext cx="5212318" cy="6515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30"/>
              </a:lnSpc>
              <a:buNone/>
            </a:pPr>
            <a:r>
              <a:rPr lang="en-US" sz="410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Benefícios do PAE</a:t>
            </a:r>
            <a:endParaRPr lang="en-US" sz="4104" dirty="0"/>
          </a:p>
        </p:txBody>
      </p:sp>
      <p:sp>
        <p:nvSpPr>
          <p:cNvPr id="6" name="Shape 2"/>
          <p:cNvSpPr/>
          <p:nvPr/>
        </p:nvSpPr>
        <p:spPr>
          <a:xfrm>
            <a:off x="2363510" y="4378285"/>
            <a:ext cx="469106" cy="469106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2534483" y="4417338"/>
            <a:ext cx="127040" cy="3908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78"/>
              </a:lnSpc>
              <a:buNone/>
            </a:pPr>
            <a:r>
              <a:rPr lang="en-US" sz="2463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1</a:t>
            </a:r>
            <a:endParaRPr lang="en-US" sz="2463" dirty="0"/>
          </a:p>
        </p:txBody>
      </p:sp>
      <p:sp>
        <p:nvSpPr>
          <p:cNvPr id="8" name="Text 4"/>
          <p:cNvSpPr/>
          <p:nvPr/>
        </p:nvSpPr>
        <p:spPr>
          <a:xfrm>
            <a:off x="3041094" y="4378285"/>
            <a:ext cx="2484596" cy="32575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65"/>
              </a:lnSpc>
              <a:buNone/>
            </a:pPr>
            <a:r>
              <a:rPr lang="en-US" sz="2052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Proteção de Vidas</a:t>
            </a:r>
            <a:endParaRPr lang="en-US" sz="2052" dirty="0"/>
          </a:p>
        </p:txBody>
      </p:sp>
      <p:sp>
        <p:nvSpPr>
          <p:cNvPr id="9" name="Text 5"/>
          <p:cNvSpPr/>
          <p:nvPr/>
        </p:nvSpPr>
        <p:spPr>
          <a:xfrm>
            <a:off x="3041094" y="4829056"/>
            <a:ext cx="2484596" cy="28139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63"/>
              </a:lnSpc>
              <a:buNone/>
            </a:pPr>
            <a:r>
              <a:rPr lang="en-US" sz="1642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O PAE garante que a empresa esteja preparada para responder eficazmente a emergências, minimizando danos e salvaguardando a segurança dos funcionários.</a:t>
            </a:r>
            <a:endParaRPr lang="en-US" sz="1642" dirty="0"/>
          </a:p>
        </p:txBody>
      </p:sp>
      <p:sp>
        <p:nvSpPr>
          <p:cNvPr id="10" name="Shape 6"/>
          <p:cNvSpPr/>
          <p:nvPr/>
        </p:nvSpPr>
        <p:spPr>
          <a:xfrm>
            <a:off x="5734169" y="4378285"/>
            <a:ext cx="469106" cy="469106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877639" y="4417338"/>
            <a:ext cx="182047" cy="3908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78"/>
              </a:lnSpc>
              <a:buNone/>
            </a:pPr>
            <a:r>
              <a:rPr lang="en-US" sz="2463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2</a:t>
            </a:r>
            <a:endParaRPr lang="en-US" sz="2463" dirty="0"/>
          </a:p>
        </p:txBody>
      </p:sp>
      <p:sp>
        <p:nvSpPr>
          <p:cNvPr id="12" name="Text 8"/>
          <p:cNvSpPr/>
          <p:nvPr/>
        </p:nvSpPr>
        <p:spPr>
          <a:xfrm>
            <a:off x="6411754" y="4378285"/>
            <a:ext cx="2484596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65"/>
              </a:lnSpc>
              <a:buNone/>
            </a:pPr>
            <a:r>
              <a:rPr lang="en-US" sz="2052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Preservação de Ativos</a:t>
            </a:r>
            <a:endParaRPr lang="en-US" sz="2052" dirty="0"/>
          </a:p>
        </p:txBody>
      </p:sp>
      <p:sp>
        <p:nvSpPr>
          <p:cNvPr id="13" name="Text 9"/>
          <p:cNvSpPr/>
          <p:nvPr/>
        </p:nvSpPr>
        <p:spPr>
          <a:xfrm>
            <a:off x="6411754" y="5154811"/>
            <a:ext cx="2484596" cy="2501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63"/>
              </a:lnSpc>
              <a:buNone/>
            </a:pPr>
            <a:r>
              <a:rPr lang="en-US" sz="1642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Com um plano de emergência bem estruturado, a empresa pode proteger suas instalações, equipamentos e outros ativos críticos durante situações de crise.</a:t>
            </a:r>
            <a:endParaRPr lang="en-US" sz="1642" dirty="0"/>
          </a:p>
        </p:txBody>
      </p:sp>
      <p:sp>
        <p:nvSpPr>
          <p:cNvPr id="14" name="Shape 10"/>
          <p:cNvSpPr/>
          <p:nvPr/>
        </p:nvSpPr>
        <p:spPr>
          <a:xfrm>
            <a:off x="9104828" y="4378285"/>
            <a:ext cx="469106" cy="469106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245679" y="4417338"/>
            <a:ext cx="187285" cy="3908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78"/>
              </a:lnSpc>
              <a:buNone/>
            </a:pPr>
            <a:r>
              <a:rPr lang="en-US" sz="2463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3</a:t>
            </a:r>
            <a:endParaRPr lang="en-US" sz="2463" dirty="0"/>
          </a:p>
        </p:txBody>
      </p:sp>
      <p:sp>
        <p:nvSpPr>
          <p:cNvPr id="16" name="Text 12"/>
          <p:cNvSpPr/>
          <p:nvPr/>
        </p:nvSpPr>
        <p:spPr>
          <a:xfrm>
            <a:off x="9782413" y="4378285"/>
            <a:ext cx="2484596" cy="6515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65"/>
              </a:lnSpc>
              <a:buNone/>
            </a:pPr>
            <a:r>
              <a:rPr lang="en-US" sz="2052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Conformidade Legal</a:t>
            </a:r>
            <a:endParaRPr lang="en-US" sz="2052" dirty="0"/>
          </a:p>
        </p:txBody>
      </p:sp>
      <p:sp>
        <p:nvSpPr>
          <p:cNvPr id="17" name="Text 13"/>
          <p:cNvSpPr/>
          <p:nvPr/>
        </p:nvSpPr>
        <p:spPr>
          <a:xfrm>
            <a:off x="9782413" y="5154811"/>
            <a:ext cx="2484596" cy="2501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63"/>
              </a:lnSpc>
              <a:buNone/>
            </a:pPr>
            <a:r>
              <a:rPr lang="en-US" sz="1642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O PAE é desenvolvido com base em diversas normas regulamentadoras, garantindo que a empresa esteja em conformidade com as exigências legais.</a:t>
            </a:r>
            <a:endParaRPr lang="en-US" sz="16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716994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Conclusão</a:t>
            </a:r>
            <a:endParaRPr lang="en-US" sz="4374" dirty="0"/>
          </a:p>
        </p:txBody>
      </p:sp>
      <p:sp>
        <p:nvSpPr>
          <p:cNvPr id="6" name="Shape 2"/>
          <p:cNvSpPr/>
          <p:nvPr/>
        </p:nvSpPr>
        <p:spPr>
          <a:xfrm>
            <a:off x="833199" y="1744623"/>
            <a:ext cx="4542115" cy="3272790"/>
          </a:xfrm>
          <a:prstGeom prst="roundRect">
            <a:avLst>
              <a:gd name="adj" fmla="val 305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62990" y="1974413"/>
            <a:ext cx="323278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Compromisso Contínuo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1062990" y="2454831"/>
            <a:ext cx="4082534" cy="233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O Plano de Atendimento a Emergências é um documento vivo, que deve ser constantemente revisado e atualizado para garantir sua eficácia. Esse compromisso contínuo é essencial para a segurança da empresa e de seus colaboradores.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5597485" y="1744623"/>
            <a:ext cx="4542115" cy="3272790"/>
          </a:xfrm>
          <a:prstGeom prst="roundRect">
            <a:avLst>
              <a:gd name="adj" fmla="val 305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827276" y="1974413"/>
            <a:ext cx="34251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Liderança e Engajamento</a:t>
            </a:r>
            <a:endParaRPr lang="en-US" sz="2187" dirty="0"/>
          </a:p>
        </p:txBody>
      </p:sp>
      <p:sp>
        <p:nvSpPr>
          <p:cNvPr id="11" name="Text 7"/>
          <p:cNvSpPr/>
          <p:nvPr/>
        </p:nvSpPr>
        <p:spPr>
          <a:xfrm>
            <a:off x="5827276" y="2454831"/>
            <a:ext cx="4082534" cy="233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O sucesso do PAE depende do engajamento de toda a equipe, desde a alta liderança até os funcionários de linha de frente. Todos devem estar comprometidos com a implementação e melhoria contínua do plano.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833199" y="5239583"/>
            <a:ext cx="9306401" cy="2273022"/>
          </a:xfrm>
          <a:prstGeom prst="roundRect">
            <a:avLst>
              <a:gd name="adj" fmla="val 439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62990" y="5469374"/>
            <a:ext cx="316813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22-mackinac-pro" pitchFamily="34" charset="0"/>
                <a:ea typeface="p22-mackinac-pro" pitchFamily="34" charset="-122"/>
                <a:cs typeface="p22-mackinac-pro" pitchFamily="34" charset="-120"/>
              </a:rPr>
              <a:t>Preparação Abrangente</a:t>
            </a:r>
            <a:endParaRPr lang="en-US" sz="2187" dirty="0"/>
          </a:p>
        </p:txBody>
      </p:sp>
      <p:sp>
        <p:nvSpPr>
          <p:cNvPr id="14" name="Text 10"/>
          <p:cNvSpPr/>
          <p:nvPr/>
        </p:nvSpPr>
        <p:spPr>
          <a:xfrm>
            <a:off x="1062990" y="5949791"/>
            <a:ext cx="8846820" cy="133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624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Eudoxus Sans" pitchFamily="34" charset="0"/>
                <a:ea typeface="Eudoxus Sans" pitchFamily="34" charset="-122"/>
                <a:cs typeface="Eudoxus Sans" pitchFamily="34" charset="-120"/>
              </a:rPr>
              <a:t>Um PAE eficaz abrange diversos aspectos, desde a identificação de riscos até o treinamento e simulações. Essa abordagem holística é fundamental para garantir que a empresa esteja verdadeiramente preparada para lidar com situações de emergência.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782</Words>
  <Application>Microsoft Office PowerPoint</Application>
  <PresentationFormat>Personalizar</PresentationFormat>
  <Paragraphs>85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Eudoxus Sans</vt:lpstr>
      <vt:lpstr>p22-mackinac-pro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Aquino</cp:lastModifiedBy>
  <cp:revision>3</cp:revision>
  <dcterms:created xsi:type="dcterms:W3CDTF">2024-06-09T00:11:40Z</dcterms:created>
  <dcterms:modified xsi:type="dcterms:W3CDTF">2024-06-09T00:31:34Z</dcterms:modified>
</cp:coreProperties>
</file>